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9"/>
  </p:notesMasterIdLst>
  <p:sldIdLst>
    <p:sldId id="260" r:id="rId2"/>
    <p:sldId id="268" r:id="rId3"/>
    <p:sldId id="261" r:id="rId4"/>
    <p:sldId id="274" r:id="rId5"/>
    <p:sldId id="270" r:id="rId6"/>
    <p:sldId id="271" r:id="rId7"/>
    <p:sldId id="262" r:id="rId8"/>
    <p:sldId id="273" r:id="rId9"/>
    <p:sldId id="285" r:id="rId10"/>
    <p:sldId id="286" r:id="rId11"/>
    <p:sldId id="287" r:id="rId12"/>
    <p:sldId id="288" r:id="rId13"/>
    <p:sldId id="289" r:id="rId14"/>
    <p:sldId id="290" r:id="rId15"/>
    <p:sldId id="263" r:id="rId16"/>
    <p:sldId id="283" r:id="rId17"/>
    <p:sldId id="265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orient="horz" pos="187" userDrawn="1">
          <p15:clr>
            <a:srgbClr val="A4A3A4"/>
          </p15:clr>
        </p15:guide>
        <p15:guide id="5" pos="7491" userDrawn="1">
          <p15:clr>
            <a:srgbClr val="A4A3A4"/>
          </p15:clr>
        </p15:guide>
        <p15:guide id="6" pos="16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云轩" initials="刘云轩" lastIdx="1" clrIdx="0">
    <p:extLst>
      <p:ext uri="{19B8F6BF-5375-455C-9EA6-DF929625EA0E}">
        <p15:presenceInfo xmlns:p15="http://schemas.microsoft.com/office/powerpoint/2012/main" userId="刘云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C50"/>
    <a:srgbClr val="DB7051"/>
    <a:srgbClr val="F4925C"/>
    <a:srgbClr val="1C737A"/>
    <a:srgbClr val="E0E1E1"/>
    <a:srgbClr val="FDAA8A"/>
    <a:srgbClr val="FEA875"/>
    <a:srgbClr val="E6E6E6"/>
    <a:srgbClr val="53555D"/>
    <a:srgbClr val="3D3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4693"/>
  </p:normalViewPr>
  <p:slideViewPr>
    <p:cSldViewPr snapToGrid="0" snapToObjects="1">
      <p:cViewPr varScale="1">
        <p:scale>
          <a:sx n="75" d="100"/>
          <a:sy n="75" d="100"/>
        </p:scale>
        <p:origin x="606" y="66"/>
      </p:cViewPr>
      <p:guideLst>
        <p:guide pos="3840"/>
        <p:guide orient="horz" pos="2160"/>
        <p:guide orient="horz" pos="4156"/>
        <p:guide orient="horz" pos="187"/>
        <p:guide pos="7491"/>
        <p:guide pos="16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FA2E7-D1E4-4CE2-9F9B-737C83AF7F4C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B5F50-E368-40A3-B855-358D415997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675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B5F50-E368-40A3-B855-358D4159977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B5F50-E368-40A3-B855-358D4159977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B5F50-E368-40A3-B855-358D4159977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67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04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2600" y="1993900"/>
            <a:ext cx="3302000" cy="3302000"/>
          </a:xfrm>
          <a:prstGeom prst="rect">
            <a:avLst/>
          </a:prstGeom>
        </p:spPr>
      </p:pic>
      <p:sp>
        <p:nvSpPr>
          <p:cNvPr id="6" name="椭圆 5"/>
          <p:cNvSpPr/>
          <p:nvPr userDrawn="1"/>
        </p:nvSpPr>
        <p:spPr>
          <a:xfrm rot="10800000">
            <a:off x="6654800" y="1777596"/>
            <a:ext cx="3657600" cy="3657600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62" r:id="rId3"/>
    <p:sldLayoutId id="2147483664" r:id="rId4"/>
    <p:sldLayoutId id="2147483663" r:id="rId5"/>
    <p:sldLayoutId id="214748366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1199949" y="-1492467"/>
            <a:ext cx="9792102" cy="9792100"/>
            <a:chOff x="1459831" y="-1207169"/>
            <a:chExt cx="9272338" cy="9272336"/>
          </a:xfrm>
        </p:grpSpPr>
        <p:sp>
          <p:nvSpPr>
            <p:cNvPr id="5" name="椭圆 4"/>
            <p:cNvSpPr/>
            <p:nvPr/>
          </p:nvSpPr>
          <p:spPr>
            <a:xfrm>
              <a:off x="3127810" y="460810"/>
              <a:ext cx="5936380" cy="5936380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2865182" y="320808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7380032" y="6014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380032" y="5814733"/>
              <a:ext cx="441834" cy="441834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86728" y="2292383"/>
              <a:ext cx="2693086" cy="11366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</a:t>
              </a:r>
              <a:r>
                <a:rPr lang="zh-CN" alt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设计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340994" y="3639521"/>
              <a:ext cx="348087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/>
            <p:cNvSpPr/>
            <p:nvPr/>
          </p:nvSpPr>
          <p:spPr>
            <a:xfrm>
              <a:off x="1459831" y="-1207169"/>
              <a:ext cx="9272338" cy="9272336"/>
            </a:xfrm>
            <a:prstGeom prst="ellipse">
              <a:avLst/>
            </a:prstGeom>
            <a:noFill/>
            <a:ln w="28575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19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43400" y="3975100"/>
            <a:ext cx="3575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小组成员：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莫振尧（组长）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游森榕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何灿威</a:t>
            </a:r>
            <a:endParaRPr lang="en-US" altLang="zh-CN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韩皓晨</a:t>
            </a:r>
          </a:p>
        </p:txBody>
      </p:sp>
    </p:spTree>
    <p:extLst>
      <p:ext uri="{BB962C8B-B14F-4D97-AF65-F5344CB8AC3E}">
        <p14:creationId xmlns:p14="http://schemas.microsoft.com/office/powerpoint/2010/main" val="3215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好友大厅</a:t>
            </a:r>
          </a:p>
        </p:txBody>
      </p:sp>
      <p:sp>
        <p:nvSpPr>
          <p:cNvPr id="23" name="五边形 22"/>
          <p:cNvSpPr/>
          <p:nvPr/>
        </p:nvSpPr>
        <p:spPr>
          <a:xfrm>
            <a:off x="7044867" y="2004737"/>
            <a:ext cx="4766134" cy="804334"/>
          </a:xfrm>
          <a:prstGeom prst="homePlate">
            <a:avLst/>
          </a:prstGeom>
          <a:solidFill>
            <a:srgbClr val="F4925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4" name="五边形 23"/>
          <p:cNvSpPr/>
          <p:nvPr/>
        </p:nvSpPr>
        <p:spPr>
          <a:xfrm>
            <a:off x="7044866" y="2906850"/>
            <a:ext cx="4105733" cy="804334"/>
          </a:xfrm>
          <a:prstGeom prst="homePlate">
            <a:avLst/>
          </a:prstGeom>
          <a:solidFill>
            <a:srgbClr val="DB705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5" name="五边形 24"/>
          <p:cNvSpPr/>
          <p:nvPr/>
        </p:nvSpPr>
        <p:spPr>
          <a:xfrm>
            <a:off x="7044867" y="3788163"/>
            <a:ext cx="3178633" cy="804334"/>
          </a:xfrm>
          <a:prstGeom prst="homePlate">
            <a:avLst/>
          </a:prstGeom>
          <a:solidFill>
            <a:srgbClr val="124C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6" name="五边形 25"/>
          <p:cNvSpPr/>
          <p:nvPr/>
        </p:nvSpPr>
        <p:spPr>
          <a:xfrm>
            <a:off x="7044866" y="4632094"/>
            <a:ext cx="5147134" cy="804334"/>
          </a:xfrm>
          <a:prstGeom prst="homePlate">
            <a:avLst/>
          </a:prstGeom>
          <a:solidFill>
            <a:srgbClr val="1C737A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7" name="矩形 26"/>
          <p:cNvSpPr/>
          <p:nvPr/>
        </p:nvSpPr>
        <p:spPr>
          <a:xfrm>
            <a:off x="7289008" y="2216275"/>
            <a:ext cx="3252814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好友大厅也</a:t>
            </a:r>
            <a:r>
              <a:rPr lang="zh-CN" altLang="zh-CN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由若干</a:t>
            </a:r>
            <a:r>
              <a:rPr lang="en-US" altLang="zh-CN" sz="1600" b="1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listView</a:t>
            </a:r>
            <a:r>
              <a:rPr lang="zh-CN" altLang="zh-CN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组成。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72292" y="2983829"/>
            <a:ext cx="4182616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每个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由头像、个性签名和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图片组成、关注标志四部分组成。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72293" y="3789143"/>
            <a:ext cx="328624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头像为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</a:rPr>
              <a:t>80*80px,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并且置顶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左上角或者右上角。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29356" y="4662726"/>
            <a:ext cx="496264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聊天信息区域则根据信息的行数进行自适应调整。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下方图片和关注标志都为特定大小。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56" y="1410682"/>
            <a:ext cx="2463800" cy="45445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23" y="1410682"/>
            <a:ext cx="2442491" cy="45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61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好友大厅</a:t>
            </a:r>
          </a:p>
        </p:txBody>
      </p:sp>
      <p:pic>
        <p:nvPicPr>
          <p:cNvPr id="2" name="FoldaLay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0" y="1210235"/>
            <a:ext cx="3289300" cy="54445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28232" y="2516750"/>
            <a:ext cx="1046440" cy="2451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DB7051"/>
                </a:solidFill>
              </a:rPr>
              <a:t>折叠展开</a:t>
            </a:r>
            <a:endParaRPr lang="en-US" altLang="zh-CN" sz="2800" b="1" dirty="0">
              <a:solidFill>
                <a:srgbClr val="DB7051"/>
              </a:solidFill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0094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好友大厅</a:t>
            </a:r>
          </a:p>
        </p:txBody>
      </p:sp>
      <p:sp>
        <p:nvSpPr>
          <p:cNvPr id="23" name="五边形 22"/>
          <p:cNvSpPr/>
          <p:nvPr/>
        </p:nvSpPr>
        <p:spPr>
          <a:xfrm>
            <a:off x="7044867" y="2004737"/>
            <a:ext cx="1972133" cy="804334"/>
          </a:xfrm>
          <a:prstGeom prst="homePlate">
            <a:avLst/>
          </a:prstGeom>
          <a:solidFill>
            <a:srgbClr val="F4925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4" name="五边形 23"/>
          <p:cNvSpPr/>
          <p:nvPr/>
        </p:nvSpPr>
        <p:spPr>
          <a:xfrm>
            <a:off x="7044867" y="2906850"/>
            <a:ext cx="2873834" cy="804334"/>
          </a:xfrm>
          <a:prstGeom prst="homePlate">
            <a:avLst/>
          </a:prstGeom>
          <a:solidFill>
            <a:srgbClr val="DB705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5" name="五边形 24"/>
          <p:cNvSpPr/>
          <p:nvPr/>
        </p:nvSpPr>
        <p:spPr>
          <a:xfrm>
            <a:off x="7044867" y="3788163"/>
            <a:ext cx="4543753" cy="804334"/>
          </a:xfrm>
          <a:prstGeom prst="homePlate">
            <a:avLst/>
          </a:prstGeom>
          <a:solidFill>
            <a:srgbClr val="124C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6" name="五边形 25"/>
          <p:cNvSpPr/>
          <p:nvPr/>
        </p:nvSpPr>
        <p:spPr>
          <a:xfrm>
            <a:off x="7044867" y="4654881"/>
            <a:ext cx="5147134" cy="804334"/>
          </a:xfrm>
          <a:prstGeom prst="homePlate">
            <a:avLst/>
          </a:prstGeom>
          <a:solidFill>
            <a:srgbClr val="1C737A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7" name="矩形 26"/>
          <p:cNvSpPr/>
          <p:nvPr/>
        </p:nvSpPr>
        <p:spPr>
          <a:xfrm>
            <a:off x="7289008" y="2216275"/>
            <a:ext cx="1319592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整体为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F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构图</a:t>
            </a:r>
          </a:p>
        </p:txBody>
      </p:sp>
      <p:sp>
        <p:nvSpPr>
          <p:cNvPr id="28" name="矩形 27"/>
          <p:cNvSpPr/>
          <p:nvPr/>
        </p:nvSpPr>
        <p:spPr>
          <a:xfrm>
            <a:off x="7272292" y="2983829"/>
            <a:ext cx="418261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主要由个人基本信息和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个人动态两部分组成。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32333" y="3789143"/>
            <a:ext cx="418261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上方为个人基本信息，由头像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</a:rPr>
              <a:t>(85*85px)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、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基本信心和账号二维码组成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7112" y="4696255"/>
            <a:ext cx="496264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下方为个人动态，由个性签名和个人展示图片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组成。</a:t>
            </a:r>
          </a:p>
        </p:txBody>
      </p:sp>
      <p:pic>
        <p:nvPicPr>
          <p:cNvPr id="19" name="图片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40" y="1485900"/>
            <a:ext cx="2460125" cy="45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80" y="1497727"/>
            <a:ext cx="2543971" cy="45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41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好友管理</a:t>
            </a:r>
          </a:p>
        </p:txBody>
      </p:sp>
      <p:sp>
        <p:nvSpPr>
          <p:cNvPr id="23" name="五边形 22"/>
          <p:cNvSpPr/>
          <p:nvPr/>
        </p:nvSpPr>
        <p:spPr>
          <a:xfrm>
            <a:off x="5508167" y="2109475"/>
            <a:ext cx="2061033" cy="804334"/>
          </a:xfrm>
          <a:prstGeom prst="homePlate">
            <a:avLst/>
          </a:prstGeom>
          <a:solidFill>
            <a:srgbClr val="F4925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4" name="五边形 23"/>
          <p:cNvSpPr/>
          <p:nvPr/>
        </p:nvSpPr>
        <p:spPr>
          <a:xfrm>
            <a:off x="5508167" y="3011588"/>
            <a:ext cx="3240666" cy="804334"/>
          </a:xfrm>
          <a:prstGeom prst="homePlate">
            <a:avLst/>
          </a:prstGeom>
          <a:solidFill>
            <a:srgbClr val="DB705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5" name="五边形 24"/>
          <p:cNvSpPr/>
          <p:nvPr/>
        </p:nvSpPr>
        <p:spPr>
          <a:xfrm>
            <a:off x="5508167" y="3892901"/>
            <a:ext cx="3953333" cy="804334"/>
          </a:xfrm>
          <a:prstGeom prst="homePlate">
            <a:avLst/>
          </a:prstGeom>
          <a:solidFill>
            <a:srgbClr val="124C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6" name="五边形 25"/>
          <p:cNvSpPr/>
          <p:nvPr/>
        </p:nvSpPr>
        <p:spPr>
          <a:xfrm>
            <a:off x="5508166" y="4736832"/>
            <a:ext cx="5147134" cy="804334"/>
          </a:xfrm>
          <a:prstGeom prst="homePlate">
            <a:avLst/>
          </a:prstGeom>
          <a:solidFill>
            <a:srgbClr val="1C737A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7" name="矩形 26"/>
          <p:cNvSpPr/>
          <p:nvPr/>
        </p:nvSpPr>
        <p:spPr>
          <a:xfrm>
            <a:off x="5752308" y="2321013"/>
            <a:ext cx="1319592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整体为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F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构图</a:t>
            </a:r>
          </a:p>
        </p:txBody>
      </p:sp>
      <p:sp>
        <p:nvSpPr>
          <p:cNvPr id="28" name="矩形 27"/>
          <p:cNvSpPr/>
          <p:nvPr/>
        </p:nvSpPr>
        <p:spPr>
          <a:xfrm>
            <a:off x="5735592" y="3088567"/>
            <a:ext cx="2748008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聊天对话框，也由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组成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35593" y="3893881"/>
            <a:ext cx="3286244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每个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由头像和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个性签名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组成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92656" y="4767464"/>
            <a:ext cx="4962644" cy="700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头像为固定大小，放置在左上角，个性签名也为固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</a:rPr>
              <a:t>定大小放置在头像右边。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91" y="1517750"/>
            <a:ext cx="2557084" cy="45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60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登录注册</a:t>
            </a:r>
          </a:p>
        </p:txBody>
      </p:sp>
      <p:sp>
        <p:nvSpPr>
          <p:cNvPr id="23" name="五边形 22"/>
          <p:cNvSpPr/>
          <p:nvPr/>
        </p:nvSpPr>
        <p:spPr>
          <a:xfrm>
            <a:off x="7222665" y="2657007"/>
            <a:ext cx="2061033" cy="804334"/>
          </a:xfrm>
          <a:prstGeom prst="homePlate">
            <a:avLst/>
          </a:prstGeom>
          <a:solidFill>
            <a:srgbClr val="F4925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4" name="五边形 23"/>
          <p:cNvSpPr/>
          <p:nvPr/>
        </p:nvSpPr>
        <p:spPr>
          <a:xfrm>
            <a:off x="7222665" y="3559120"/>
            <a:ext cx="3240666" cy="804334"/>
          </a:xfrm>
          <a:prstGeom prst="homePlate">
            <a:avLst/>
          </a:prstGeom>
          <a:solidFill>
            <a:srgbClr val="DB705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5" name="五边形 24"/>
          <p:cNvSpPr/>
          <p:nvPr/>
        </p:nvSpPr>
        <p:spPr>
          <a:xfrm>
            <a:off x="7222665" y="1741500"/>
            <a:ext cx="3953333" cy="804334"/>
          </a:xfrm>
          <a:prstGeom prst="homePlate">
            <a:avLst/>
          </a:prstGeom>
          <a:solidFill>
            <a:srgbClr val="124C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6" name="五边形 25"/>
          <p:cNvSpPr/>
          <p:nvPr/>
        </p:nvSpPr>
        <p:spPr>
          <a:xfrm>
            <a:off x="7222665" y="4496894"/>
            <a:ext cx="5147134" cy="804334"/>
          </a:xfrm>
          <a:prstGeom prst="homePlate">
            <a:avLst/>
          </a:prstGeom>
          <a:solidFill>
            <a:srgbClr val="1C737A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600" b="1"/>
          </a:p>
        </p:txBody>
      </p:sp>
      <p:sp>
        <p:nvSpPr>
          <p:cNvPr id="27" name="矩形 26"/>
          <p:cNvSpPr/>
          <p:nvPr/>
        </p:nvSpPr>
        <p:spPr>
          <a:xfrm>
            <a:off x="7466806" y="2868545"/>
            <a:ext cx="1329210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整体为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S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构图</a:t>
            </a:r>
          </a:p>
        </p:txBody>
      </p:sp>
      <p:sp>
        <p:nvSpPr>
          <p:cNvPr id="28" name="矩形 27"/>
          <p:cNvSpPr/>
          <p:nvPr/>
        </p:nvSpPr>
        <p:spPr>
          <a:xfrm>
            <a:off x="7450090" y="3636099"/>
            <a:ext cx="2748008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利用简单的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LinearLayout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即可实现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23" y="1546441"/>
            <a:ext cx="2563777" cy="4538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41" y="1546441"/>
            <a:ext cx="2542947" cy="45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78836" y="520859"/>
            <a:ext cx="3600666" cy="6740307"/>
          </a:xfrm>
          <a:prstGeom prst="rect">
            <a:avLst/>
          </a:prstGeom>
          <a:noFill/>
          <a:effectLst>
            <a:outerShdw blurRad="63500" dist="13716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43200" b="1" dirty="0">
                <a:gradFill>
                  <a:gsLst>
                    <a:gs pos="12000">
                      <a:schemeClr val="bg1">
                        <a:lumMod val="7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+mn-ea"/>
              </a:rPr>
              <a:t>3</a:t>
            </a:r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44528" y="299177"/>
            <a:ext cx="210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7200" b="1" dirty="0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微软雅黑"/>
              </a:rPr>
              <a:t>Part</a:t>
            </a:r>
          </a:p>
        </p:txBody>
      </p:sp>
      <p:sp>
        <p:nvSpPr>
          <p:cNvPr id="9" name="矩形 8"/>
          <p:cNvSpPr/>
          <p:nvPr/>
        </p:nvSpPr>
        <p:spPr>
          <a:xfrm>
            <a:off x="4772561" y="35766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</a:rPr>
              <a:t>分工介绍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5542002" y="4407647"/>
            <a:ext cx="1107996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介绍分工</a:t>
            </a:r>
          </a:p>
        </p:txBody>
      </p:sp>
    </p:spTree>
    <p:extLst>
      <p:ext uri="{BB962C8B-B14F-4D97-AF65-F5344CB8AC3E}">
        <p14:creationId xmlns:p14="http://schemas.microsoft.com/office/powerpoint/2010/main" val="3862515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5467610"/>
            <a:ext cx="12192000" cy="16937"/>
            <a:chOff x="0" y="3428999"/>
            <a:chExt cx="12192000" cy="1693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0" y="2042961"/>
            <a:ext cx="12192000" cy="16937"/>
            <a:chOff x="0" y="3428999"/>
            <a:chExt cx="12192000" cy="16937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3549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经验教训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206218" y="1804054"/>
            <a:ext cx="2714400" cy="3960000"/>
          </a:xfrm>
          <a:prstGeom prst="roundRect">
            <a:avLst>
              <a:gd name="adj" fmla="val 28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187367" y="1804054"/>
            <a:ext cx="2714400" cy="3960000"/>
          </a:xfrm>
          <a:prstGeom prst="roundRect">
            <a:avLst>
              <a:gd name="adj" fmla="val 28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168517" y="1815154"/>
            <a:ext cx="2714400" cy="3960000"/>
          </a:xfrm>
          <a:prstGeom prst="roundRect">
            <a:avLst>
              <a:gd name="adj" fmla="val 28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96020" y="2624385"/>
            <a:ext cx="1735199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莫振尧</a:t>
            </a:r>
          </a:p>
        </p:txBody>
      </p:sp>
      <p:sp>
        <p:nvSpPr>
          <p:cNvPr id="36" name="矩形 55"/>
          <p:cNvSpPr/>
          <p:nvPr/>
        </p:nvSpPr>
        <p:spPr>
          <a:xfrm>
            <a:off x="463965" y="3282686"/>
            <a:ext cx="2199307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</a:rPr>
              <a:t>1</a:t>
            </a:r>
            <a:r>
              <a:rPr lang="zh-CN" altLang="en-US" sz="1400" b="1" dirty="0">
                <a:latin typeface="+mj-lt"/>
              </a:rPr>
              <a:t>、聊天管理</a:t>
            </a:r>
            <a:r>
              <a:rPr lang="zh-CN" altLang="en-US" sz="1400" b="1" dirty="0" smtClean="0">
                <a:latin typeface="+mj-lt"/>
              </a:rPr>
              <a:t>模块</a:t>
            </a:r>
            <a:endParaRPr lang="en-US" altLang="zh-CN" sz="1400" b="1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  <a:ea typeface="Hiragino Sans GB W3" panose="020B0300000000000000" pitchFamily="34" charset="-122"/>
              </a:rPr>
              <a:t>2</a:t>
            </a:r>
            <a:r>
              <a:rPr lang="zh-CN" altLang="en-US" sz="1400" b="1" dirty="0">
                <a:latin typeface="+mj-lt"/>
                <a:ea typeface="Hiragino Sans GB W3" panose="020B0300000000000000" pitchFamily="34" charset="-122"/>
              </a:rPr>
              <a:t>、</a:t>
            </a:r>
            <a:r>
              <a:rPr lang="en-US" altLang="zh-CN" sz="1400" b="1" dirty="0" err="1">
                <a:latin typeface="+mj-lt"/>
                <a:ea typeface="Hiragino Sans GB W3" panose="020B0300000000000000" pitchFamily="34" charset="-122"/>
              </a:rPr>
              <a:t>ppt</a:t>
            </a:r>
            <a:r>
              <a:rPr lang="zh-CN" altLang="en-US" sz="1400" b="1" dirty="0">
                <a:latin typeface="+mj-lt"/>
                <a:ea typeface="Hiragino Sans GB W3" panose="020B0300000000000000" pitchFamily="34" charset="-122"/>
              </a:rPr>
              <a:t>设计</a:t>
            </a:r>
            <a:endParaRPr lang="zh-CN" altLang="zh-CN" sz="1400" b="1" dirty="0">
              <a:latin typeface="+mj-lt"/>
              <a:ea typeface="Hiragino Sans GB W3" panose="020B0300000000000000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900728" y="3156071"/>
            <a:ext cx="1287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9317718" y="1804054"/>
            <a:ext cx="2714400" cy="3960000"/>
          </a:xfrm>
          <a:prstGeom prst="roundRect">
            <a:avLst>
              <a:gd name="adj" fmla="val 28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751145" y="2643556"/>
            <a:ext cx="1735199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游森榕</a:t>
            </a:r>
          </a:p>
        </p:txBody>
      </p:sp>
      <p:sp>
        <p:nvSpPr>
          <p:cNvPr id="44" name="矩形 55"/>
          <p:cNvSpPr/>
          <p:nvPr/>
        </p:nvSpPr>
        <p:spPr>
          <a:xfrm>
            <a:off x="3519090" y="3301857"/>
            <a:ext cx="2199307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</a:rPr>
              <a:t>1</a:t>
            </a:r>
            <a:r>
              <a:rPr lang="zh-CN" altLang="en-US" sz="1400" b="1" dirty="0">
                <a:latin typeface="+mj-lt"/>
              </a:rPr>
              <a:t>、整体</a:t>
            </a:r>
            <a:r>
              <a:rPr lang="en-US" altLang="zh-CN" sz="1400" b="1" dirty="0">
                <a:latin typeface="+mj-lt"/>
              </a:rPr>
              <a:t>UI</a:t>
            </a:r>
            <a:r>
              <a:rPr lang="zh-CN" altLang="en-US" sz="1400" b="1" dirty="0">
                <a:latin typeface="+mj-lt"/>
              </a:rPr>
              <a:t>设计</a:t>
            </a:r>
            <a:endParaRPr lang="en-US" altLang="zh-CN" sz="1400" b="1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  <a:ea typeface="Hiragino Sans GB W3" panose="020B0300000000000000" pitchFamily="34" charset="-122"/>
              </a:rPr>
              <a:t>2</a:t>
            </a:r>
            <a:r>
              <a:rPr lang="zh-CN" altLang="en-US" sz="1400" b="1" dirty="0">
                <a:latin typeface="+mj-lt"/>
                <a:ea typeface="Hiragino Sans GB W3" panose="020B0300000000000000" pitchFamily="34" charset="-122"/>
              </a:rPr>
              <a:t>、</a:t>
            </a:r>
            <a:r>
              <a:rPr lang="zh-CN" altLang="en-US" sz="1400" b="1" dirty="0" smtClean="0">
                <a:latin typeface="+mj-lt"/>
                <a:ea typeface="Hiragino Sans GB W3" panose="020B0300000000000000" pitchFamily="34" charset="-122"/>
              </a:rPr>
              <a:t>个人空间</a:t>
            </a:r>
            <a:endParaRPr lang="zh-CN" altLang="zh-CN" sz="1400" b="1" dirty="0">
              <a:latin typeface="+mj-lt"/>
              <a:ea typeface="Hiragino Sans GB W3" panose="020B0300000000000000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955853" y="3175242"/>
            <a:ext cx="1287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6701904" y="2624385"/>
            <a:ext cx="1735199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何灿威</a:t>
            </a:r>
          </a:p>
        </p:txBody>
      </p:sp>
      <p:sp>
        <p:nvSpPr>
          <p:cNvPr id="47" name="矩形 55"/>
          <p:cNvSpPr/>
          <p:nvPr/>
        </p:nvSpPr>
        <p:spPr>
          <a:xfrm>
            <a:off x="6469849" y="3282686"/>
            <a:ext cx="2199307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</a:rPr>
              <a:t>1</a:t>
            </a:r>
            <a:r>
              <a:rPr lang="zh-CN" altLang="en-US" sz="1400" b="1" dirty="0">
                <a:latin typeface="+mj-lt"/>
              </a:rPr>
              <a:t>、登录注册</a:t>
            </a:r>
            <a:r>
              <a:rPr lang="zh-CN" altLang="en-US" sz="1400" b="1" dirty="0" smtClean="0">
                <a:latin typeface="+mj-lt"/>
              </a:rPr>
              <a:t>模块</a:t>
            </a:r>
            <a:endParaRPr lang="en-US" altLang="zh-CN" sz="1400" b="1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 smtClean="0">
                <a:latin typeface="+mj-lt"/>
                <a:ea typeface="Hiragino Sans GB W3" panose="020B0300000000000000" pitchFamily="34" charset="-122"/>
              </a:rPr>
              <a:t>2</a:t>
            </a:r>
            <a:r>
              <a:rPr lang="zh-CN" altLang="en-US" sz="1400" b="1" dirty="0" smtClean="0">
                <a:latin typeface="+mj-lt"/>
                <a:ea typeface="Hiragino Sans GB W3" panose="020B0300000000000000" pitchFamily="34" charset="-122"/>
              </a:rPr>
              <a:t>、后台代码</a:t>
            </a:r>
            <a:endParaRPr lang="zh-CN" altLang="zh-CN" sz="1400" b="1" dirty="0">
              <a:latin typeface="+mj-lt"/>
              <a:ea typeface="Hiragino Sans GB W3" panose="020B0300000000000000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6906612" y="3156071"/>
            <a:ext cx="1287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9856683" y="2624385"/>
            <a:ext cx="1735199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韩皓晨</a:t>
            </a:r>
          </a:p>
        </p:txBody>
      </p:sp>
      <p:sp>
        <p:nvSpPr>
          <p:cNvPr id="50" name="矩形 55"/>
          <p:cNvSpPr/>
          <p:nvPr/>
        </p:nvSpPr>
        <p:spPr>
          <a:xfrm>
            <a:off x="9624628" y="3282686"/>
            <a:ext cx="2199307" cy="65248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</a:rPr>
              <a:t>1</a:t>
            </a:r>
            <a:r>
              <a:rPr lang="zh-CN" altLang="en-US" sz="1400" b="1" dirty="0">
                <a:latin typeface="+mj-lt"/>
              </a:rPr>
              <a:t>、好友大厅</a:t>
            </a:r>
            <a:r>
              <a:rPr lang="zh-CN" altLang="en-US" sz="1400" b="1" dirty="0" smtClean="0">
                <a:latin typeface="+mj-lt"/>
              </a:rPr>
              <a:t>模块</a:t>
            </a:r>
            <a:endParaRPr lang="en-US" altLang="zh-CN" sz="1400" b="1" dirty="0">
              <a:latin typeface="+mj-lt"/>
            </a:endParaRP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latin typeface="+mj-lt"/>
                <a:ea typeface="Hiragino Sans GB W3" panose="020B0300000000000000" pitchFamily="34" charset="-122"/>
              </a:rPr>
              <a:t>2</a:t>
            </a:r>
            <a:r>
              <a:rPr lang="zh-CN" altLang="en-US" sz="1400" b="1" dirty="0">
                <a:latin typeface="+mj-lt"/>
                <a:ea typeface="Hiragino Sans GB W3" panose="020B0300000000000000" pitchFamily="34" charset="-122"/>
              </a:rPr>
              <a:t>、</a:t>
            </a:r>
            <a:r>
              <a:rPr lang="zh-CN" altLang="en-US" sz="1400" b="1">
                <a:latin typeface="+mj-lt"/>
                <a:ea typeface="Hiragino Sans GB W3" panose="020B0300000000000000" pitchFamily="34" charset="-122"/>
              </a:rPr>
              <a:t>好友</a:t>
            </a:r>
            <a:r>
              <a:rPr lang="zh-CN" altLang="en-US" sz="1400" b="1" smtClean="0">
                <a:latin typeface="+mj-lt"/>
                <a:ea typeface="Hiragino Sans GB W3" panose="020B0300000000000000" pitchFamily="34" charset="-122"/>
              </a:rPr>
              <a:t>管理</a:t>
            </a:r>
            <a:endParaRPr lang="zh-CN" altLang="zh-CN" sz="1400" b="1" dirty="0">
              <a:latin typeface="+mj-lt"/>
              <a:ea typeface="Hiragino Sans GB W3" panose="020B0300000000000000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10061391" y="3156071"/>
            <a:ext cx="1287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390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61427" y="294427"/>
            <a:ext cx="6269146" cy="6269146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 flipH="1">
            <a:off x="2684077" y="3195699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 flipH="1">
            <a:off x="7452009" y="442933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H="1">
            <a:off x="7452009" y="5948466"/>
            <a:ext cx="466601" cy="466601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 rot="10800000">
            <a:off x="3848503" y="1181502"/>
            <a:ext cx="4494994" cy="4494994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96092" y="2752859"/>
            <a:ext cx="3999813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DB7051"/>
                </a:solidFill>
              </a:rPr>
              <a:t>THANKS</a:t>
            </a:r>
            <a:endParaRPr lang="zh-CN" altLang="en-US" sz="8000" b="1" dirty="0">
              <a:solidFill>
                <a:srgbClr val="DB70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0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46185" y="765642"/>
            <a:ext cx="1877437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6600" b="1" dirty="0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微软雅黑"/>
              </a:rPr>
              <a:t>目录</a:t>
            </a:r>
            <a:endParaRPr lang="en-US" altLang="zh-CN" sz="6600" b="1" dirty="0">
              <a:gradFill>
                <a:gsLst>
                  <a:gs pos="12000">
                    <a:prstClr val="white">
                      <a:lumMod val="75000"/>
                    </a:prstClr>
                  </a:gs>
                  <a:gs pos="100000">
                    <a:prstClr val="white">
                      <a:shade val="100000"/>
                      <a:satMod val="115000"/>
                    </a:prstClr>
                  </a:gs>
                </a:gsLst>
                <a:lin ang="2700000" scaled="1"/>
              </a:gradFill>
              <a:effectLst>
                <a:outerShdw blurRad="152400" dist="38100" sx="102000" sy="102000" algn="ctr" rotWithShape="0">
                  <a:prstClr val="black">
                    <a:alpha val="49000"/>
                  </a:prstClr>
                </a:outerShdw>
              </a:effectLst>
              <a:latin typeface="微软雅黑"/>
            </a:endParaRPr>
          </a:p>
          <a:p>
            <a:pPr lvl="0" algn="ctr"/>
            <a:r>
              <a:rPr lang="en-US" altLang="zh-CN" sz="3200" b="1" dirty="0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微软雅黑"/>
              </a:rPr>
              <a:t>Content</a:t>
            </a:r>
          </a:p>
        </p:txBody>
      </p:sp>
      <p:sp>
        <p:nvSpPr>
          <p:cNvPr id="15" name="椭圆 14"/>
          <p:cNvSpPr/>
          <p:nvPr/>
        </p:nvSpPr>
        <p:spPr>
          <a:xfrm rot="10800000">
            <a:off x="2871901" y="28013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 rot="10800000">
            <a:off x="2871901" y="386975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 rot="10800000">
            <a:off x="2871901" y="493815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96675" y="2645052"/>
            <a:ext cx="27494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整体设计</a:t>
            </a: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介绍系统整体界面设计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596675" y="3713455"/>
            <a:ext cx="5570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主要模块介绍</a:t>
            </a: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介绍聊天管理、好友大厅、个人空间等主要模块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96675" y="4781859"/>
            <a:ext cx="182614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分工介绍</a:t>
            </a: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介绍分工</a:t>
            </a:r>
          </a:p>
        </p:txBody>
      </p:sp>
    </p:spTree>
    <p:extLst>
      <p:ext uri="{BB962C8B-B14F-4D97-AF65-F5344CB8AC3E}">
        <p14:creationId xmlns:p14="http://schemas.microsoft.com/office/powerpoint/2010/main" val="1323300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78836" y="520859"/>
            <a:ext cx="3600666" cy="6740307"/>
          </a:xfrm>
          <a:prstGeom prst="rect">
            <a:avLst/>
          </a:prstGeom>
          <a:noFill/>
          <a:effectLst>
            <a:outerShdw blurRad="63500" dist="13716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43200" b="1" dirty="0">
                <a:gradFill>
                  <a:gsLst>
                    <a:gs pos="12000">
                      <a:schemeClr val="bg1">
                        <a:lumMod val="7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+mn-ea"/>
              </a:rPr>
              <a:t>1</a:t>
            </a:r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44528" y="299177"/>
            <a:ext cx="210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7200" b="1" dirty="0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微软雅黑"/>
              </a:rPr>
              <a:t>Part</a:t>
            </a:r>
          </a:p>
        </p:txBody>
      </p:sp>
      <p:sp>
        <p:nvSpPr>
          <p:cNvPr id="9" name="矩形 8"/>
          <p:cNvSpPr/>
          <p:nvPr/>
        </p:nvSpPr>
        <p:spPr>
          <a:xfrm>
            <a:off x="4772561" y="35766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</a:rPr>
              <a:t>整体设计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3842074" y="438559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介绍系统整体界面设计、字体设置和配色设置</a:t>
            </a:r>
          </a:p>
        </p:txBody>
      </p:sp>
    </p:spTree>
    <p:extLst>
      <p:ext uri="{BB962C8B-B14F-4D97-AF65-F5344CB8AC3E}">
        <p14:creationId xmlns:p14="http://schemas.microsoft.com/office/powerpoint/2010/main" val="1565498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4666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整体设计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界面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6" y="1329756"/>
            <a:ext cx="10214463" cy="55186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78488" y="1357073"/>
            <a:ext cx="3767111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DB7051"/>
                </a:solidFill>
                <a:cs typeface="Arial" panose="020B0604020202020204" pitchFamily="34" charset="0"/>
              </a:rPr>
              <a:t>五大模块：</a:t>
            </a:r>
            <a:endParaRPr lang="en-US" altLang="zh-CN" b="1" dirty="0">
              <a:solidFill>
                <a:srgbClr val="DB7051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DB7051"/>
                </a:solidFill>
                <a:cs typeface="Arial" panose="020B0604020202020204" pitchFamily="34" charset="0"/>
              </a:rPr>
              <a:t>聊天管理、好友管理、个人空间，好友大厅、登录注册</a:t>
            </a:r>
            <a:endParaRPr lang="en-US" altLang="zh-CN" b="1" dirty="0">
              <a:solidFill>
                <a:srgbClr val="DB70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1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4666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整体设计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字体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87310" y="1930245"/>
            <a:ext cx="11725290" cy="2844955"/>
            <a:chOff x="650449" y="2627615"/>
            <a:chExt cx="10186187" cy="972152"/>
          </a:xfrm>
        </p:grpSpPr>
        <p:sp useBgFill="1">
          <p:nvSpPr>
            <p:cNvPr id="24" name="矩形 23"/>
            <p:cNvSpPr/>
            <p:nvPr/>
          </p:nvSpPr>
          <p:spPr>
            <a:xfrm>
              <a:off x="1293463" y="2627615"/>
              <a:ext cx="8431731" cy="972152"/>
            </a:xfrm>
            <a:prstGeom prst="rect">
              <a:avLst/>
            </a:prstGeom>
            <a:ln>
              <a:noFill/>
            </a:ln>
            <a:effectLst>
              <a:outerShdw blurRad="558800" sx="102000" sy="1020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25" name="矩形 24"/>
            <p:cNvSpPr/>
            <p:nvPr/>
          </p:nvSpPr>
          <p:spPr>
            <a:xfrm>
              <a:off x="650449" y="2627615"/>
              <a:ext cx="10186187" cy="97215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1335122" y="1930244"/>
            <a:ext cx="953607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中文字体：</a:t>
            </a:r>
            <a:r>
              <a:rPr lang="en-US" altLang="zh-CN" sz="2400" dirty="0"/>
              <a:t>Noto</a:t>
            </a:r>
            <a:endParaRPr lang="zh-CN" altLang="zh-CN" sz="2400" dirty="0"/>
          </a:p>
          <a:p>
            <a:r>
              <a:rPr lang="zh-CN" altLang="zh-CN" sz="2400" dirty="0"/>
              <a:t>英文字体：</a:t>
            </a:r>
            <a:r>
              <a:rPr lang="en-US" altLang="zh-CN" sz="2400" dirty="0"/>
              <a:t>Robot</a:t>
            </a:r>
            <a:endParaRPr lang="zh-CN" altLang="zh-CN" sz="2400" dirty="0"/>
          </a:p>
          <a:p>
            <a:r>
              <a:rPr lang="zh-CN" altLang="zh-CN" sz="2400" b="1" dirty="0"/>
              <a:t>字体大小：</a:t>
            </a:r>
            <a:endParaRPr lang="zh-CN" altLang="zh-CN" sz="2400" dirty="0"/>
          </a:p>
          <a:p>
            <a:r>
              <a:rPr lang="zh-CN" altLang="zh-CN" sz="2400" dirty="0"/>
              <a:t>导航主标题字号：</a:t>
            </a:r>
            <a:r>
              <a:rPr lang="en-US" altLang="zh-CN" sz="2400" dirty="0"/>
              <a:t>40~42px</a:t>
            </a:r>
            <a:r>
              <a:rPr lang="zh-CN" altLang="zh-CN" sz="2400" dirty="0"/>
              <a:t>，用</a:t>
            </a:r>
            <a:r>
              <a:rPr lang="en-US" altLang="zh-CN" sz="2400" dirty="0"/>
              <a:t>40</a:t>
            </a:r>
            <a:r>
              <a:rPr lang="zh-CN" altLang="zh-CN" sz="2400" dirty="0"/>
              <a:t>显得精致</a:t>
            </a:r>
          </a:p>
          <a:p>
            <a:r>
              <a:rPr lang="zh-CN" altLang="zh-CN" sz="2400" dirty="0"/>
              <a:t>正文：</a:t>
            </a:r>
            <a:r>
              <a:rPr lang="en-US" altLang="zh-CN" sz="2400" dirty="0"/>
              <a:t>32px</a:t>
            </a:r>
            <a:r>
              <a:rPr lang="zh-CN" altLang="zh-CN" sz="2400" dirty="0"/>
              <a:t>，如个人动态、好友动态的正文字体；</a:t>
            </a:r>
          </a:p>
          <a:p>
            <a:r>
              <a:rPr lang="zh-CN" altLang="zh-CN" sz="2400" dirty="0"/>
              <a:t>副文案：</a:t>
            </a:r>
            <a:r>
              <a:rPr lang="en-US" altLang="zh-CN" sz="2400" dirty="0"/>
              <a:t>26px</a:t>
            </a:r>
            <a:r>
              <a:rPr lang="zh-CN" altLang="zh-CN" sz="2400" dirty="0"/>
              <a:t>，如提示消息字体，聊天内容字体，个人信息字体</a:t>
            </a:r>
          </a:p>
          <a:p>
            <a:r>
              <a:rPr lang="zh-CN" altLang="zh-CN" sz="2400" dirty="0"/>
              <a:t>小字：</a:t>
            </a:r>
            <a:r>
              <a:rPr lang="en-US" altLang="zh-CN" sz="2400" dirty="0"/>
              <a:t>20px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59860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F492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4666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整体设计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配色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87310" y="1930245"/>
            <a:ext cx="11763390" cy="2679855"/>
            <a:chOff x="650449" y="2627615"/>
            <a:chExt cx="10186187" cy="972152"/>
          </a:xfrm>
        </p:grpSpPr>
        <p:sp useBgFill="1">
          <p:nvSpPr>
            <p:cNvPr id="9" name="矩形 8"/>
            <p:cNvSpPr/>
            <p:nvPr/>
          </p:nvSpPr>
          <p:spPr>
            <a:xfrm>
              <a:off x="1293463" y="2627615"/>
              <a:ext cx="8431731" cy="972152"/>
            </a:xfrm>
            <a:prstGeom prst="rect">
              <a:avLst/>
            </a:prstGeom>
            <a:ln>
              <a:noFill/>
            </a:ln>
            <a:effectLst>
              <a:outerShdw blurRad="558800" sx="102000" sy="102000" algn="ctr" rotWithShape="0">
                <a:prstClr val="black">
                  <a:alpha val="4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650449" y="2627615"/>
              <a:ext cx="10186187" cy="97215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/>
          <p:cNvSpPr/>
          <p:nvPr/>
        </p:nvSpPr>
        <p:spPr>
          <a:xfrm>
            <a:off x="1335122" y="2628744"/>
            <a:ext cx="9536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配色的设计上采用暖色调，给人一种温暖的感觉</a:t>
            </a:r>
          </a:p>
          <a:p>
            <a:r>
              <a:rPr lang="zh-CN" altLang="zh-CN" sz="2400" dirty="0"/>
              <a:t>主导色：</a:t>
            </a:r>
            <a:r>
              <a:rPr lang="en-US" altLang="zh-CN" sz="2400" dirty="0"/>
              <a:t>f2ab8d</a:t>
            </a:r>
            <a:r>
              <a:rPr lang="zh-CN" altLang="zh-CN" sz="2400" dirty="0"/>
              <a:t>，各个版面的板块颜色</a:t>
            </a:r>
          </a:p>
          <a:p>
            <a:r>
              <a:rPr lang="zh-CN" altLang="zh-CN" sz="2400" dirty="0"/>
              <a:t>辅色：</a:t>
            </a:r>
            <a:r>
              <a:rPr lang="en-US" altLang="zh-CN" sz="2400" dirty="0"/>
              <a:t>db6039</a:t>
            </a:r>
            <a:r>
              <a:rPr lang="zh-CN" altLang="zh-CN" sz="2400" dirty="0"/>
              <a:t>，导航栏的背景色</a:t>
            </a:r>
          </a:p>
        </p:txBody>
      </p:sp>
    </p:spTree>
    <p:extLst>
      <p:ext uri="{BB962C8B-B14F-4D97-AF65-F5344CB8AC3E}">
        <p14:creationId xmlns:p14="http://schemas.microsoft.com/office/powerpoint/2010/main" val="29171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278836" y="520859"/>
            <a:ext cx="3600666" cy="6740307"/>
          </a:xfrm>
          <a:prstGeom prst="rect">
            <a:avLst/>
          </a:prstGeom>
          <a:noFill/>
          <a:effectLst>
            <a:outerShdw blurRad="63500" dist="13716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43200" b="1" dirty="0">
                <a:gradFill>
                  <a:gsLst>
                    <a:gs pos="12000">
                      <a:schemeClr val="bg1">
                        <a:lumMod val="7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+mn-ea"/>
              </a:rPr>
              <a:t>2</a:t>
            </a:r>
          </a:p>
        </p:txBody>
      </p:sp>
      <p:sp useBgFill="1">
        <p:nvSpPr>
          <p:cNvPr id="6" name="矩形 5"/>
          <p:cNvSpPr/>
          <p:nvPr/>
        </p:nvSpPr>
        <p:spPr>
          <a:xfrm>
            <a:off x="0" y="3429000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44528" y="299177"/>
            <a:ext cx="210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7200" b="1" dirty="0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152400" dist="38100" sx="102000" sy="102000" algn="ctr" rotWithShape="0">
                    <a:prstClr val="black">
                      <a:alpha val="49000"/>
                    </a:prstClr>
                  </a:outerShdw>
                </a:effectLst>
                <a:latin typeface="微软雅黑"/>
              </a:rPr>
              <a:t>Part</a:t>
            </a:r>
          </a:p>
        </p:txBody>
      </p:sp>
      <p:sp>
        <p:nvSpPr>
          <p:cNvPr id="9" name="矩形 8"/>
          <p:cNvSpPr/>
          <p:nvPr/>
        </p:nvSpPr>
        <p:spPr>
          <a:xfrm>
            <a:off x="4772561" y="357665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>
                <a:solidFill>
                  <a:schemeClr val="bg1">
                    <a:lumMod val="95000"/>
                  </a:schemeClr>
                </a:solidFill>
              </a:rPr>
              <a:t>主要模块介绍</a:t>
            </a:r>
          </a:p>
        </p:txBody>
      </p:sp>
      <p:sp>
        <p:nvSpPr>
          <p:cNvPr id="10" name="矩形 9"/>
          <p:cNvSpPr/>
          <p:nvPr/>
        </p:nvSpPr>
        <p:spPr>
          <a:xfrm>
            <a:off x="3512511" y="4368379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介绍聊天管理、好友大厅、个人空间、好友管理等主要模块</a:t>
            </a:r>
          </a:p>
        </p:txBody>
      </p:sp>
    </p:spTree>
    <p:extLst>
      <p:ext uri="{BB962C8B-B14F-4D97-AF65-F5344CB8AC3E}">
        <p14:creationId xmlns:p14="http://schemas.microsoft.com/office/powerpoint/2010/main" val="3921968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聊天管理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23" y="1524000"/>
            <a:ext cx="2506018" cy="4445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061" y="1523476"/>
            <a:ext cx="2500063" cy="4445788"/>
          </a:xfrm>
          <a:prstGeom prst="rect">
            <a:avLst/>
          </a:prstGeom>
        </p:spPr>
      </p:pic>
      <p:sp>
        <p:nvSpPr>
          <p:cNvPr id="23" name="五边形 22"/>
          <p:cNvSpPr/>
          <p:nvPr/>
        </p:nvSpPr>
        <p:spPr>
          <a:xfrm>
            <a:off x="7044866" y="2018598"/>
            <a:ext cx="4766134" cy="804334"/>
          </a:xfrm>
          <a:prstGeom prst="homePlate">
            <a:avLst/>
          </a:prstGeom>
          <a:solidFill>
            <a:srgbClr val="F4925C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24" name="五边形 23"/>
          <p:cNvSpPr/>
          <p:nvPr/>
        </p:nvSpPr>
        <p:spPr>
          <a:xfrm>
            <a:off x="7044866" y="2906850"/>
            <a:ext cx="4105733" cy="804334"/>
          </a:xfrm>
          <a:prstGeom prst="homePlate">
            <a:avLst/>
          </a:prstGeom>
          <a:solidFill>
            <a:srgbClr val="DB705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25" name="五边形 24"/>
          <p:cNvSpPr/>
          <p:nvPr/>
        </p:nvSpPr>
        <p:spPr>
          <a:xfrm>
            <a:off x="7044867" y="3788163"/>
            <a:ext cx="3178633" cy="804334"/>
          </a:xfrm>
          <a:prstGeom prst="homePlate">
            <a:avLst/>
          </a:prstGeom>
          <a:solidFill>
            <a:srgbClr val="124C5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26" name="五边形 25"/>
          <p:cNvSpPr/>
          <p:nvPr/>
        </p:nvSpPr>
        <p:spPr>
          <a:xfrm>
            <a:off x="7044866" y="4632094"/>
            <a:ext cx="5147134" cy="804334"/>
          </a:xfrm>
          <a:prstGeom prst="homePlate">
            <a:avLst/>
          </a:prstGeom>
          <a:solidFill>
            <a:srgbClr val="1C737A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27" name="矩形 26"/>
          <p:cNvSpPr/>
          <p:nvPr/>
        </p:nvSpPr>
        <p:spPr>
          <a:xfrm>
            <a:off x="7272292" y="2071598"/>
            <a:ext cx="4269117" cy="701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聊天列表由若干</a:t>
            </a:r>
            <a:r>
              <a:rPr lang="en-US" altLang="zh-CN" sz="1600" b="1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listView</a:t>
            </a:r>
            <a:r>
              <a:rPr lang="zh-CN" altLang="zh-CN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组成。各个</a:t>
            </a:r>
            <a:r>
              <a:rPr lang="en-US" altLang="zh-CN" sz="1600" b="1" dirty="0" err="1">
                <a:solidFill>
                  <a:schemeClr val="bg1">
                    <a:lumMod val="95000"/>
                  </a:schemeClr>
                </a:solidFill>
                <a:latin typeface="+mn-ea"/>
              </a:rPr>
              <a:t>listView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1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大小默认适配即可。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272292" y="2983829"/>
            <a:ext cx="418261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聊天对话框，也由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组成，每个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</a:rPr>
              <a:t>listView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由头像和聊天消息区域组成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272293" y="3789143"/>
            <a:ext cx="328624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头像为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</a:rPr>
              <a:t>80*80px</a:t>
            </a: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，并且置顶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左上角或者右上角。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72292" y="4813379"/>
            <a:ext cx="4962644" cy="38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>
                    <a:lumMod val="95000"/>
                  </a:schemeClr>
                </a:solidFill>
              </a:rPr>
              <a:t>聊天信息区域则根据信息的行数进行自适应调整。</a:t>
            </a:r>
            <a:endParaRPr lang="zh-CN" alt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9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13" name="椭圆 1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rgbClr val="124C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同心圆 1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335123" y="451832"/>
            <a:ext cx="651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 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主要模块介绍</a:t>
            </a:r>
            <a:r>
              <a:rPr kumimoji="1" lang="en-US" altLang="zh-CN" sz="3600" b="1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kumimoji="1" lang="zh-CN" altLang="en-US" sz="3600" b="1" dirty="0">
                <a:solidFill>
                  <a:schemeClr val="tx2">
                    <a:lumMod val="50000"/>
                  </a:schemeClr>
                </a:solidFill>
              </a:rPr>
              <a:t>聊天管理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85" y="1714500"/>
            <a:ext cx="2712370" cy="4821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2868356"/>
            <a:ext cx="2914650" cy="2085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2732" y="2516750"/>
            <a:ext cx="1046440" cy="2451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DB7051"/>
                </a:solidFill>
              </a:rPr>
              <a:t>水波点击效果</a:t>
            </a:r>
            <a:endParaRPr lang="en-US" altLang="zh-CN" sz="2800" b="1" dirty="0">
              <a:solidFill>
                <a:srgbClr val="DB7051"/>
              </a:solidFill>
            </a:endParaRPr>
          </a:p>
          <a:p>
            <a:endParaRPr lang="zh-CN" altLang="en-US" sz="2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941735" y="2844031"/>
            <a:ext cx="1046440" cy="24513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>
                <a:solidFill>
                  <a:srgbClr val="DB7051"/>
                </a:solidFill>
              </a:rPr>
              <a:t>左拉删除效果</a:t>
            </a:r>
            <a:endParaRPr lang="en-US" altLang="zh-CN" sz="2800" b="1" dirty="0">
              <a:solidFill>
                <a:srgbClr val="DB7051"/>
              </a:solidFill>
            </a:endParaRP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3487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2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542</Words>
  <Application>Microsoft Office PowerPoint</Application>
  <PresentationFormat>宽屏</PresentationFormat>
  <Paragraphs>96</Paragraphs>
  <Slides>17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Hiragino Sans GB W3</vt:lpstr>
      <vt:lpstr>宋体</vt:lpstr>
      <vt:lpstr>微软雅黑</vt:lpstr>
      <vt:lpstr>Arial</vt:lpstr>
      <vt:lpstr>Calibri</vt:lpstr>
      <vt:lpstr>Century Gothic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dell</cp:lastModifiedBy>
  <cp:revision>127</cp:revision>
  <dcterms:created xsi:type="dcterms:W3CDTF">2015-08-18T02:51:41Z</dcterms:created>
  <dcterms:modified xsi:type="dcterms:W3CDTF">2017-11-21T17:53:55Z</dcterms:modified>
  <cp:category/>
</cp:coreProperties>
</file>